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4" r:id="rId6"/>
    <p:sldId id="259" r:id="rId7"/>
    <p:sldId id="263"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6A435-56E7-47A1-A918-90BF08DE7A40}"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13207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6A435-56E7-47A1-A918-90BF08DE7A40}"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147365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6A435-56E7-47A1-A918-90BF08DE7A40}"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410785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6A435-56E7-47A1-A918-90BF08DE7A40}"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227800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6A435-56E7-47A1-A918-90BF08DE7A40}"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224907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6A435-56E7-47A1-A918-90BF08DE7A40}"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307166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6A435-56E7-47A1-A918-90BF08DE7A40}"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27455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B6A435-56E7-47A1-A918-90BF08DE7A40}"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135381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6A435-56E7-47A1-A918-90BF08DE7A40}"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410319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6A435-56E7-47A1-A918-90BF08DE7A40}"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122059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6A435-56E7-47A1-A918-90BF08DE7A40}"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9095C-AC0E-4AD5-9ED1-0BCF1747E4C4}" type="slidenum">
              <a:rPr lang="en-US" smtClean="0"/>
              <a:t>‹#›</a:t>
            </a:fld>
            <a:endParaRPr lang="en-US"/>
          </a:p>
        </p:txBody>
      </p:sp>
    </p:spTree>
    <p:extLst>
      <p:ext uri="{BB962C8B-B14F-4D97-AF65-F5344CB8AC3E}">
        <p14:creationId xmlns:p14="http://schemas.microsoft.com/office/powerpoint/2010/main" val="1667666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6A435-56E7-47A1-A918-90BF08DE7A40}" type="datetimeFigureOut">
              <a:rPr lang="en-US" smtClean="0"/>
              <a:t>7/18/2016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9095C-AC0E-4AD5-9ED1-0BCF1747E4C4}" type="slidenum">
              <a:rPr lang="en-US" smtClean="0"/>
              <a:t>‹#›</a:t>
            </a:fld>
            <a:endParaRPr lang="en-US"/>
          </a:p>
        </p:txBody>
      </p:sp>
    </p:spTree>
    <p:extLst>
      <p:ext uri="{BB962C8B-B14F-4D97-AF65-F5344CB8AC3E}">
        <p14:creationId xmlns:p14="http://schemas.microsoft.com/office/powerpoint/2010/main" val="2598865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 Redesign Project</a:t>
            </a:r>
            <a:endParaRPr lang="en-US" dirty="0"/>
          </a:p>
        </p:txBody>
      </p:sp>
      <p:sp>
        <p:nvSpPr>
          <p:cNvPr id="3" name="Subtitle 2"/>
          <p:cNvSpPr>
            <a:spLocks noGrp="1"/>
          </p:cNvSpPr>
          <p:nvPr>
            <p:ph type="subTitle" idx="1"/>
          </p:nvPr>
        </p:nvSpPr>
        <p:spPr>
          <a:xfrm>
            <a:off x="1524000" y="4110038"/>
            <a:ext cx="9144000" cy="1655762"/>
          </a:xfrm>
        </p:spPr>
        <p:txBody>
          <a:bodyPr/>
          <a:lstStyle/>
          <a:p>
            <a:r>
              <a:rPr lang="en-US" dirty="0" smtClean="0"/>
              <a:t>Extension Module Working Group</a:t>
            </a:r>
            <a:endParaRPr lang="en-US" dirty="0"/>
          </a:p>
        </p:txBody>
      </p:sp>
    </p:spTree>
    <p:extLst>
      <p:ext uri="{BB962C8B-B14F-4D97-AF65-F5344CB8AC3E}">
        <p14:creationId xmlns:p14="http://schemas.microsoft.com/office/powerpoint/2010/main" val="132178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We need to figure out NIFA review procedure</a:t>
            </a:r>
          </a:p>
          <a:p>
            <a:pPr lvl="1"/>
            <a:r>
              <a:rPr lang="en-US" dirty="0" smtClean="0"/>
              <a:t>Currently, one NPL effectively reviews “all Extension programs” by nature of the fact that they are only in the POW/AR and only one NPL reviews one POW/AR.</a:t>
            </a:r>
          </a:p>
          <a:p>
            <a:pPr lvl="1"/>
            <a:r>
              <a:rPr lang="en-US" dirty="0" smtClean="0"/>
              <a:t>But with the future model, should we follow the same procedure where each Extension Program from a particular state is reviewed/monitored by that State Liaison?  Or do we route each Extension Program to the NPL at NIFA who has that background/expertise in that area?  Currently, this is what we do for research projects, and the system routes by KA to a particular Division and then a person makes the final determination on which NPL the project should go to. </a:t>
            </a:r>
          </a:p>
        </p:txBody>
      </p:sp>
    </p:spTree>
    <p:extLst>
      <p:ext uri="{BB962C8B-B14F-4D97-AF65-F5344CB8AC3E}">
        <p14:creationId xmlns:p14="http://schemas.microsoft.com/office/powerpoint/2010/main" val="48837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NIFA Data Collection Needs </a:t>
            </a:r>
            <a:endParaRPr lang="en-US" dirty="0"/>
          </a:p>
        </p:txBody>
      </p:sp>
      <p:sp>
        <p:nvSpPr>
          <p:cNvPr id="3" name="Content Placeholder 2"/>
          <p:cNvSpPr>
            <a:spLocks noGrp="1"/>
          </p:cNvSpPr>
          <p:nvPr>
            <p:ph idx="1"/>
          </p:nvPr>
        </p:nvSpPr>
        <p:spPr>
          <a:xfrm>
            <a:off x="668079" y="1464118"/>
            <a:ext cx="10515600" cy="4351338"/>
          </a:xfrm>
        </p:spPr>
        <p:txBody>
          <a:bodyPr/>
          <a:lstStyle/>
          <a:p>
            <a:r>
              <a:rPr lang="en-US" sz="2000" dirty="0" smtClean="0"/>
              <a:t>The following chart reflects the “future state” needs for data collection at NIFA.  We want to design a system which collects “detailed level reporting” for both research and extension (exact level of granularity determined by state) and then THOSE data support additional data that are reported at an “overview level” to create a POW, as required by AREERA.  The chart shows that retirement of the POW legacy system and the lack of detailed extension reporting leaves three of the four “reporting areas” vacant.  </a:t>
            </a:r>
            <a:r>
              <a:rPr lang="en-US" sz="2000" b="1" u="sng" dirty="0" smtClean="0"/>
              <a:t>Our group’s charge is to develop the yellow highlighted section. </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4491464"/>
              </p:ext>
            </p:extLst>
          </p:nvPr>
        </p:nvGraphicFramePr>
        <p:xfrm>
          <a:off x="2224096" y="3736127"/>
          <a:ext cx="6707254" cy="2157229"/>
        </p:xfrm>
        <a:graphic>
          <a:graphicData uri="http://schemas.openxmlformats.org/drawingml/2006/table">
            <a:tbl>
              <a:tblPr firstRow="1" firstCol="1" bandRow="1">
                <a:tableStyleId>{5C22544A-7EE6-4342-B048-85BDC9FD1C3A}</a:tableStyleId>
              </a:tblPr>
              <a:tblGrid>
                <a:gridCol w="2564132"/>
                <a:gridCol w="1574386"/>
                <a:gridCol w="2568736"/>
              </a:tblGrid>
              <a:tr h="423601">
                <a:tc>
                  <a:txBody>
                    <a:bodyPr/>
                    <a:lstStyle/>
                    <a:p>
                      <a:pPr marL="0" marR="0">
                        <a:lnSpc>
                          <a:spcPct val="107000"/>
                        </a:lnSpc>
                        <a:spcBef>
                          <a:spcPts val="0"/>
                        </a:spcBef>
                        <a:spcAft>
                          <a:spcPts val="0"/>
                        </a:spcAft>
                      </a:pPr>
                      <a:r>
                        <a:rPr lang="en-US" sz="1800" dirty="0">
                          <a:effectLst/>
                        </a:rPr>
                        <a:t>Reporting Level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RESEARCH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EXTENSION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6814">
                <a:tc>
                  <a:txBody>
                    <a:bodyPr/>
                    <a:lstStyle/>
                    <a:p>
                      <a:pPr marL="0" marR="0">
                        <a:lnSpc>
                          <a:spcPct val="107000"/>
                        </a:lnSpc>
                        <a:spcBef>
                          <a:spcPts val="0"/>
                        </a:spcBef>
                        <a:spcAft>
                          <a:spcPts val="0"/>
                        </a:spcAft>
                      </a:pPr>
                      <a:r>
                        <a:rPr lang="en-US" sz="1800">
                          <a:effectLst/>
                        </a:rPr>
                        <a:t>Overview Level Reporting (60K ft)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strike="sngStrike" dirty="0">
                          <a:effectLst/>
                        </a:rPr>
                        <a:t>POW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strike="sngStrike" dirty="0">
                          <a:effectLst/>
                        </a:rPr>
                        <a:t>POW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66814">
                <a:tc>
                  <a:txBody>
                    <a:bodyPr/>
                    <a:lstStyle/>
                    <a:p>
                      <a:pPr marL="0" marR="0">
                        <a:lnSpc>
                          <a:spcPct val="107000"/>
                        </a:lnSpc>
                        <a:spcBef>
                          <a:spcPts val="0"/>
                        </a:spcBef>
                        <a:spcAft>
                          <a:spcPts val="0"/>
                        </a:spcAft>
                      </a:pPr>
                      <a:r>
                        <a:rPr lang="en-US" sz="1800">
                          <a:effectLst/>
                        </a:rPr>
                        <a:t>Detailed Level Reporting (10K-30K ft)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REEport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800" dirty="0">
                          <a:effectLst/>
                          <a:highlight>
                            <a:srgbClr val="FFFF00"/>
                          </a:highlight>
                        </a:rPr>
                        <a:t>Does not exist/never existed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5" name="Rectangle 1"/>
          <p:cNvSpPr>
            <a:spLocks noChangeArrowheads="1"/>
          </p:cNvSpPr>
          <p:nvPr/>
        </p:nvSpPr>
        <p:spPr bwMode="auto">
          <a:xfrm>
            <a:off x="577928" y="4563320"/>
            <a:ext cx="18208506"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9012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Visual to demonstrate the </a:t>
            </a:r>
            <a:r>
              <a:rPr lang="en-US" sz="3200" u="sng" dirty="0" smtClean="0"/>
              <a:t>PROPOSED</a:t>
            </a:r>
            <a:r>
              <a:rPr lang="en-US" sz="3200" dirty="0" smtClean="0"/>
              <a:t> future reporting model: </a:t>
            </a:r>
            <a:endParaRPr lang="en-US" sz="3200" dirty="0"/>
          </a:p>
        </p:txBody>
      </p:sp>
      <p:sp>
        <p:nvSpPr>
          <p:cNvPr id="7" name="Rectangle 6"/>
          <p:cNvSpPr/>
          <p:nvPr/>
        </p:nvSpPr>
        <p:spPr>
          <a:xfrm>
            <a:off x="2169160" y="1618379"/>
            <a:ext cx="4419600" cy="1859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31660" y="1615440"/>
            <a:ext cx="4419600" cy="1859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8920" y="3688080"/>
            <a:ext cx="11709400" cy="914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0291213">
            <a:off x="-80906" y="2229656"/>
            <a:ext cx="3698240" cy="523220"/>
          </a:xfrm>
          <a:prstGeom prst="rect">
            <a:avLst/>
          </a:prstGeom>
          <a:noFill/>
        </p:spPr>
        <p:txBody>
          <a:bodyPr wrap="square" rtlCol="0">
            <a:spAutoFit/>
          </a:bodyPr>
          <a:lstStyle/>
          <a:p>
            <a:r>
              <a:rPr lang="en-US" sz="1400" dirty="0" smtClean="0"/>
              <a:t>Overview Level Reporting </a:t>
            </a:r>
          </a:p>
          <a:p>
            <a:r>
              <a:rPr lang="en-US" sz="1400" dirty="0" smtClean="0"/>
              <a:t>(satisfies AREERA)</a:t>
            </a:r>
            <a:endParaRPr lang="en-US" sz="1400" dirty="0"/>
          </a:p>
        </p:txBody>
      </p:sp>
      <p:sp>
        <p:nvSpPr>
          <p:cNvPr id="11" name="TextBox 10"/>
          <p:cNvSpPr txBox="1"/>
          <p:nvPr/>
        </p:nvSpPr>
        <p:spPr>
          <a:xfrm rot="20291213">
            <a:off x="-35185" y="4911896"/>
            <a:ext cx="3698240" cy="523220"/>
          </a:xfrm>
          <a:prstGeom prst="rect">
            <a:avLst/>
          </a:prstGeom>
          <a:noFill/>
        </p:spPr>
        <p:txBody>
          <a:bodyPr wrap="square" rtlCol="0">
            <a:spAutoFit/>
          </a:bodyPr>
          <a:lstStyle/>
          <a:p>
            <a:r>
              <a:rPr lang="en-US" sz="1400" dirty="0" smtClean="0"/>
              <a:t>Detailed Level Reporting </a:t>
            </a:r>
          </a:p>
          <a:p>
            <a:endParaRPr lang="en-US" sz="1400" dirty="0"/>
          </a:p>
        </p:txBody>
      </p:sp>
      <p:sp>
        <p:nvSpPr>
          <p:cNvPr id="12" name="TextBox 11"/>
          <p:cNvSpPr txBox="1"/>
          <p:nvPr/>
        </p:nvSpPr>
        <p:spPr>
          <a:xfrm>
            <a:off x="2275840" y="1690688"/>
            <a:ext cx="3982720" cy="1692771"/>
          </a:xfrm>
          <a:prstGeom prst="rect">
            <a:avLst/>
          </a:prstGeom>
          <a:noFill/>
        </p:spPr>
        <p:txBody>
          <a:bodyPr wrap="square" rtlCol="0">
            <a:spAutoFit/>
          </a:bodyPr>
          <a:lstStyle/>
          <a:p>
            <a:r>
              <a:rPr lang="en-US" sz="2000" b="1" dirty="0" smtClean="0"/>
              <a:t>Plan of Work (submitted annually)</a:t>
            </a:r>
          </a:p>
          <a:p>
            <a:pPr marL="342900" indent="-342900">
              <a:buFont typeface="+mj-lt"/>
              <a:buAutoNum type="arabicPeriod"/>
            </a:pPr>
            <a:r>
              <a:rPr lang="en-US" sz="1400" dirty="0" smtClean="0"/>
              <a:t>Executive Summary</a:t>
            </a:r>
          </a:p>
          <a:p>
            <a:pPr marL="342900" indent="-342900">
              <a:buFont typeface="+mj-lt"/>
              <a:buAutoNum type="arabicPeriod"/>
            </a:pPr>
            <a:r>
              <a:rPr lang="en-US" sz="1400" dirty="0" smtClean="0"/>
              <a:t>Merit/Peer Review Processes</a:t>
            </a:r>
          </a:p>
          <a:p>
            <a:pPr marL="342900" indent="-342900">
              <a:buFont typeface="+mj-lt"/>
              <a:buAutoNum type="arabicPeriod"/>
            </a:pPr>
            <a:r>
              <a:rPr lang="en-US" sz="1400" dirty="0" smtClean="0"/>
              <a:t>Stakeholder Input Processes </a:t>
            </a:r>
          </a:p>
          <a:p>
            <a:pPr marL="342900" indent="-342900">
              <a:buFont typeface="+mj-lt"/>
              <a:buAutoNum type="arabicPeriod"/>
            </a:pPr>
            <a:r>
              <a:rPr lang="en-US" sz="1400" dirty="0" smtClean="0"/>
              <a:t>Description of Focus Areas (tie to projects/programs below, pull in select data fields and allow highlighting of certain data)</a:t>
            </a:r>
            <a:endParaRPr lang="en-US" sz="1400" dirty="0"/>
          </a:p>
        </p:txBody>
      </p:sp>
      <p:sp>
        <p:nvSpPr>
          <p:cNvPr id="13" name="TextBox 12"/>
          <p:cNvSpPr txBox="1"/>
          <p:nvPr/>
        </p:nvSpPr>
        <p:spPr>
          <a:xfrm>
            <a:off x="7030720" y="1644880"/>
            <a:ext cx="3982720" cy="1692771"/>
          </a:xfrm>
          <a:prstGeom prst="rect">
            <a:avLst/>
          </a:prstGeom>
          <a:noFill/>
        </p:spPr>
        <p:txBody>
          <a:bodyPr wrap="square" rtlCol="0">
            <a:spAutoFit/>
          </a:bodyPr>
          <a:lstStyle/>
          <a:p>
            <a:r>
              <a:rPr lang="en-US" sz="2000" b="1" dirty="0" smtClean="0"/>
              <a:t>Annual Report (submitted annually)</a:t>
            </a:r>
          </a:p>
          <a:p>
            <a:pPr marL="342900" indent="-342900">
              <a:buFont typeface="+mj-lt"/>
              <a:buAutoNum type="arabicPeriod"/>
            </a:pPr>
            <a:r>
              <a:rPr lang="en-US" sz="1400" dirty="0" smtClean="0"/>
              <a:t>Executive Summary</a:t>
            </a:r>
          </a:p>
          <a:p>
            <a:pPr marL="342900" indent="-342900">
              <a:buFont typeface="+mj-lt"/>
              <a:buAutoNum type="arabicPeriod"/>
            </a:pPr>
            <a:r>
              <a:rPr lang="en-US" sz="1400" dirty="0" smtClean="0"/>
              <a:t>Merit/Peer Review Processes</a:t>
            </a:r>
          </a:p>
          <a:p>
            <a:pPr marL="342900" indent="-342900">
              <a:buFont typeface="+mj-lt"/>
              <a:buAutoNum type="arabicPeriod"/>
            </a:pPr>
            <a:r>
              <a:rPr lang="en-US" sz="1400" dirty="0" smtClean="0"/>
              <a:t>Stakeholder Input Processes </a:t>
            </a:r>
          </a:p>
          <a:p>
            <a:pPr marL="342900" indent="-342900">
              <a:buFont typeface="+mj-lt"/>
              <a:buAutoNum type="arabicPeriod"/>
            </a:pPr>
            <a:r>
              <a:rPr lang="en-US" sz="1400" dirty="0" smtClean="0"/>
              <a:t>Description of Focus Areas (tie to projects/programs below, pull in select data fields and allow highlighting of certain data)</a:t>
            </a:r>
            <a:endParaRPr lang="en-US" sz="1400" dirty="0"/>
          </a:p>
        </p:txBody>
      </p:sp>
      <p:sp>
        <p:nvSpPr>
          <p:cNvPr id="15" name="TextBox 14"/>
          <p:cNvSpPr txBox="1"/>
          <p:nvPr/>
        </p:nvSpPr>
        <p:spPr>
          <a:xfrm>
            <a:off x="711200" y="5903893"/>
            <a:ext cx="11247120" cy="954107"/>
          </a:xfrm>
          <a:prstGeom prst="rect">
            <a:avLst/>
          </a:prstGeom>
          <a:noFill/>
        </p:spPr>
        <p:txBody>
          <a:bodyPr wrap="square" rtlCol="0">
            <a:spAutoFit/>
          </a:bodyPr>
          <a:lstStyle/>
          <a:p>
            <a:r>
              <a:rPr lang="en-US" sz="1400" dirty="0" smtClean="0"/>
              <a:t>All projects/programs at the detailed level follow the same workflow process and general format:  project/program can be initiated at any time, changes can be made at any time, progress reports are due annually, financial reports are due annually (dollars expended and actual FTEs which support the project/program), final report due at close of project (may not be applicable to Extension).  No maximum or minimum number of projects or programs required; not every project or program has to be tied to a focus area in the POW/AR at the overview level. </a:t>
            </a:r>
            <a:endParaRPr lang="en-US" sz="1400" dirty="0"/>
          </a:p>
        </p:txBody>
      </p:sp>
      <p:sp>
        <p:nvSpPr>
          <p:cNvPr id="16" name="TextBox 15"/>
          <p:cNvSpPr txBox="1"/>
          <p:nvPr/>
        </p:nvSpPr>
        <p:spPr>
          <a:xfrm>
            <a:off x="838200" y="4218019"/>
            <a:ext cx="2001520"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1</a:t>
            </a:r>
          </a:p>
        </p:txBody>
      </p:sp>
      <p:sp>
        <p:nvSpPr>
          <p:cNvPr id="17" name="TextBox 16"/>
          <p:cNvSpPr txBox="1"/>
          <p:nvPr/>
        </p:nvSpPr>
        <p:spPr>
          <a:xfrm>
            <a:off x="9636760" y="5510966"/>
            <a:ext cx="2159000"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102</a:t>
            </a:r>
          </a:p>
        </p:txBody>
      </p:sp>
      <p:sp>
        <p:nvSpPr>
          <p:cNvPr id="18" name="TextBox 17"/>
          <p:cNvSpPr txBox="1"/>
          <p:nvPr/>
        </p:nvSpPr>
        <p:spPr>
          <a:xfrm>
            <a:off x="4044802" y="5185716"/>
            <a:ext cx="2087132"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28</a:t>
            </a:r>
          </a:p>
        </p:txBody>
      </p:sp>
      <p:sp>
        <p:nvSpPr>
          <p:cNvPr id="19" name="TextBox 18"/>
          <p:cNvSpPr txBox="1"/>
          <p:nvPr/>
        </p:nvSpPr>
        <p:spPr>
          <a:xfrm>
            <a:off x="8636000" y="4590534"/>
            <a:ext cx="2001520"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4</a:t>
            </a:r>
          </a:p>
        </p:txBody>
      </p:sp>
      <p:sp>
        <p:nvSpPr>
          <p:cNvPr id="20" name="TextBox 19"/>
          <p:cNvSpPr txBox="1"/>
          <p:nvPr/>
        </p:nvSpPr>
        <p:spPr>
          <a:xfrm>
            <a:off x="1580628" y="5439716"/>
            <a:ext cx="2001520"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9</a:t>
            </a:r>
          </a:p>
        </p:txBody>
      </p:sp>
      <p:sp>
        <p:nvSpPr>
          <p:cNvPr id="21" name="TextBox 20"/>
          <p:cNvSpPr txBox="1"/>
          <p:nvPr/>
        </p:nvSpPr>
        <p:spPr>
          <a:xfrm>
            <a:off x="6334760" y="5537200"/>
            <a:ext cx="2179320" cy="369332"/>
          </a:xfrm>
          <a:prstGeom prst="rect">
            <a:avLst/>
          </a:prstGeom>
          <a:solidFill>
            <a:schemeClr val="accent6">
              <a:lumMod val="40000"/>
              <a:lumOff val="60000"/>
            </a:schemeClr>
          </a:solidFill>
          <a:ln>
            <a:solidFill>
              <a:schemeClr val="tx1"/>
            </a:solidFill>
          </a:ln>
        </p:spPr>
        <p:txBody>
          <a:bodyPr wrap="square" rtlCol="0">
            <a:spAutoFit/>
          </a:bodyPr>
          <a:lstStyle/>
          <a:p>
            <a:r>
              <a:rPr lang="en-US" dirty="0" smtClean="0"/>
              <a:t>Research Project 30</a:t>
            </a:r>
            <a:endParaRPr lang="en-US" dirty="0"/>
          </a:p>
        </p:txBody>
      </p:sp>
      <p:sp>
        <p:nvSpPr>
          <p:cNvPr id="22" name="TextBox 21"/>
          <p:cNvSpPr txBox="1"/>
          <p:nvPr/>
        </p:nvSpPr>
        <p:spPr>
          <a:xfrm>
            <a:off x="5048102" y="4540635"/>
            <a:ext cx="2075181" cy="369332"/>
          </a:xfrm>
          <a:prstGeom prst="rect">
            <a:avLst/>
          </a:prstGeom>
          <a:solidFill>
            <a:schemeClr val="accent6">
              <a:lumMod val="40000"/>
              <a:lumOff val="60000"/>
            </a:schemeClr>
          </a:solidFill>
          <a:ln>
            <a:solidFill>
              <a:schemeClr val="tx1"/>
            </a:solidFill>
          </a:ln>
        </p:spPr>
        <p:txBody>
          <a:bodyPr wrap="square" rtlCol="0">
            <a:spAutoFit/>
          </a:bodyPr>
          <a:lstStyle>
            <a:defPPr>
              <a:defRPr lang="en-US"/>
            </a:defPPr>
          </a:lstStyle>
          <a:p>
            <a:r>
              <a:rPr lang="en-US" dirty="0"/>
              <a:t>Research Project 50</a:t>
            </a:r>
          </a:p>
        </p:txBody>
      </p:sp>
      <p:sp>
        <p:nvSpPr>
          <p:cNvPr id="24" name="Rectangle 23"/>
          <p:cNvSpPr/>
          <p:nvPr/>
        </p:nvSpPr>
        <p:spPr>
          <a:xfrm>
            <a:off x="3886574" y="4144606"/>
            <a:ext cx="2189480" cy="3657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Extension Program 1</a:t>
            </a:r>
            <a:endParaRPr lang="en-US" dirty="0">
              <a:solidFill>
                <a:schemeClr val="tx1"/>
              </a:solidFill>
            </a:endParaRPr>
          </a:p>
        </p:txBody>
      </p:sp>
      <p:sp>
        <p:nvSpPr>
          <p:cNvPr id="25" name="Rectangle 24"/>
          <p:cNvSpPr/>
          <p:nvPr/>
        </p:nvSpPr>
        <p:spPr>
          <a:xfrm>
            <a:off x="2286748" y="4715845"/>
            <a:ext cx="2390661" cy="3657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Extension Program 12</a:t>
            </a:r>
            <a:endParaRPr lang="en-US" dirty="0">
              <a:solidFill>
                <a:schemeClr val="tx1"/>
              </a:solidFill>
            </a:endParaRPr>
          </a:p>
        </p:txBody>
      </p:sp>
      <p:sp>
        <p:nvSpPr>
          <p:cNvPr id="26" name="Rectangle 25"/>
          <p:cNvSpPr/>
          <p:nvPr/>
        </p:nvSpPr>
        <p:spPr>
          <a:xfrm>
            <a:off x="7541260" y="4134638"/>
            <a:ext cx="2189480" cy="3657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Extension Program 3</a:t>
            </a:r>
            <a:endParaRPr lang="en-US" dirty="0">
              <a:solidFill>
                <a:schemeClr val="tx1"/>
              </a:solidFill>
            </a:endParaRPr>
          </a:p>
        </p:txBody>
      </p:sp>
      <p:sp>
        <p:nvSpPr>
          <p:cNvPr id="27" name="Rectangle 26"/>
          <p:cNvSpPr/>
          <p:nvPr/>
        </p:nvSpPr>
        <p:spPr>
          <a:xfrm>
            <a:off x="6539602" y="4995233"/>
            <a:ext cx="2372360" cy="37514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Extension Program 15</a:t>
            </a:r>
            <a:endParaRPr lang="en-US" dirty="0">
              <a:solidFill>
                <a:schemeClr val="tx1"/>
              </a:solidFill>
            </a:endParaRPr>
          </a:p>
        </p:txBody>
      </p:sp>
      <p:sp>
        <p:nvSpPr>
          <p:cNvPr id="28" name="Rectangle 27"/>
          <p:cNvSpPr/>
          <p:nvPr/>
        </p:nvSpPr>
        <p:spPr>
          <a:xfrm>
            <a:off x="9542780" y="5004622"/>
            <a:ext cx="2189480" cy="36576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Extension Program 4</a:t>
            </a:r>
            <a:endParaRPr lang="en-US" dirty="0">
              <a:solidFill>
                <a:schemeClr val="tx1"/>
              </a:solidFill>
            </a:endParaRPr>
          </a:p>
        </p:txBody>
      </p:sp>
      <p:cxnSp>
        <p:nvCxnSpPr>
          <p:cNvPr id="30" name="Straight Arrow Connector 29"/>
          <p:cNvCxnSpPr/>
          <p:nvPr/>
        </p:nvCxnSpPr>
        <p:spPr>
          <a:xfrm flipH="1" flipV="1">
            <a:off x="7355840" y="3477660"/>
            <a:ext cx="20320" cy="1482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3228714" y="3556434"/>
            <a:ext cx="12887" cy="1177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4828017" y="3549968"/>
            <a:ext cx="20320" cy="1583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10249721" y="3531797"/>
            <a:ext cx="10160" cy="968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11083811" y="3485743"/>
            <a:ext cx="20320" cy="1482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flipV="1">
            <a:off x="6357620" y="3556434"/>
            <a:ext cx="2915" cy="915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194038" y="3552888"/>
            <a:ext cx="26670" cy="1805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11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2825"/>
            <a:ext cx="10515600" cy="4351338"/>
          </a:xfrm>
        </p:spPr>
        <p:txBody>
          <a:bodyPr/>
          <a:lstStyle/>
          <a:p>
            <a:pPr>
              <a:spcBef>
                <a:spcPts val="1200"/>
              </a:spcBef>
              <a:spcAft>
                <a:spcPts val="600"/>
              </a:spcAft>
            </a:pPr>
            <a:r>
              <a:rPr lang="en-US" dirty="0" smtClean="0"/>
              <a:t>The following slides contain various considerations for you to think about and to help prepare your thoughts for our next virtual meeting.</a:t>
            </a:r>
          </a:p>
          <a:p>
            <a:pPr>
              <a:spcBef>
                <a:spcPts val="1200"/>
              </a:spcBef>
              <a:spcAft>
                <a:spcPts val="600"/>
              </a:spcAft>
            </a:pPr>
            <a:r>
              <a:rPr lang="en-US" dirty="0" smtClean="0"/>
              <a:t>Write down any agreements/likes/dislikes about the proposed model for reporting</a:t>
            </a:r>
          </a:p>
          <a:p>
            <a:pPr lvl="1">
              <a:spcBef>
                <a:spcPts val="1200"/>
              </a:spcBef>
              <a:spcAft>
                <a:spcPts val="600"/>
              </a:spcAft>
            </a:pPr>
            <a:r>
              <a:rPr lang="en-US" dirty="0" smtClean="0"/>
              <a:t>What “devils in the details” pop into your head that need to be answered?</a:t>
            </a:r>
          </a:p>
          <a:p>
            <a:pPr>
              <a:spcBef>
                <a:spcPts val="1200"/>
              </a:spcBef>
              <a:spcAft>
                <a:spcPts val="600"/>
              </a:spcAft>
            </a:pPr>
            <a:r>
              <a:rPr lang="en-US" dirty="0" smtClean="0"/>
              <a:t>The considerations may prompt you to think of other ideas/questions/concerns that aren’t included here – write them down and be prepared to bring them up with the group!</a:t>
            </a:r>
          </a:p>
          <a:p>
            <a:pPr marL="0" indent="0">
              <a:buNone/>
            </a:pPr>
            <a:endParaRPr lang="en-US" dirty="0"/>
          </a:p>
        </p:txBody>
      </p:sp>
    </p:spTree>
    <p:extLst>
      <p:ext uri="{BB962C8B-B14F-4D97-AF65-F5344CB8AC3E}">
        <p14:creationId xmlns:p14="http://schemas.microsoft.com/office/powerpoint/2010/main" val="390506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The Extension Programs – the yellow boxes – in the Proposed model need to be fleshed out.</a:t>
            </a:r>
          </a:p>
          <a:p>
            <a:pPr lvl="1"/>
            <a:r>
              <a:rPr lang="en-US" dirty="0" smtClean="0"/>
              <a:t>What data elements make up an Extension Program?</a:t>
            </a:r>
          </a:p>
          <a:p>
            <a:pPr lvl="2"/>
            <a:r>
              <a:rPr lang="en-US" dirty="0" smtClean="0"/>
              <a:t>Title, number identifiers, etc.</a:t>
            </a:r>
          </a:p>
          <a:p>
            <a:pPr lvl="2"/>
            <a:r>
              <a:rPr lang="en-US" dirty="0" smtClean="0"/>
              <a:t>Non-technical summary</a:t>
            </a:r>
          </a:p>
          <a:p>
            <a:pPr lvl="2"/>
            <a:r>
              <a:rPr lang="en-US" dirty="0" smtClean="0"/>
              <a:t>Ties with research projects/multistate initiatives etc. </a:t>
            </a:r>
          </a:p>
          <a:p>
            <a:pPr lvl="2"/>
            <a:r>
              <a:rPr lang="en-US" dirty="0" smtClean="0"/>
              <a:t>Target Audience</a:t>
            </a:r>
          </a:p>
          <a:p>
            <a:pPr lvl="2"/>
            <a:r>
              <a:rPr lang="en-US" dirty="0" smtClean="0"/>
              <a:t>Methods for reaching Target Audience</a:t>
            </a:r>
          </a:p>
          <a:p>
            <a:pPr lvl="2"/>
            <a:r>
              <a:rPr lang="en-US" dirty="0" smtClean="0"/>
              <a:t>Activities</a:t>
            </a:r>
          </a:p>
          <a:p>
            <a:pPr lvl="2"/>
            <a:r>
              <a:rPr lang="en-US" dirty="0" smtClean="0"/>
              <a:t>Outputs</a:t>
            </a:r>
          </a:p>
          <a:p>
            <a:pPr lvl="2"/>
            <a:r>
              <a:rPr lang="en-US" dirty="0" smtClean="0"/>
              <a:t>Evaluations conducted</a:t>
            </a:r>
          </a:p>
          <a:p>
            <a:pPr lvl="2"/>
            <a:r>
              <a:rPr lang="en-US" dirty="0" smtClean="0"/>
              <a:t>Accomplishments/Outcomes/Impacts</a:t>
            </a:r>
          </a:p>
          <a:p>
            <a:pPr lvl="2"/>
            <a:endParaRPr lang="en-US" dirty="0"/>
          </a:p>
        </p:txBody>
      </p:sp>
    </p:spTree>
    <p:extLst>
      <p:ext uri="{BB962C8B-B14F-4D97-AF65-F5344CB8AC3E}">
        <p14:creationId xmlns:p14="http://schemas.microsoft.com/office/powerpoint/2010/main" val="344723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normAutofit/>
          </a:bodyPr>
          <a:lstStyle/>
          <a:p>
            <a:r>
              <a:rPr lang="en-US" dirty="0" smtClean="0"/>
              <a:t>Simply by moving Extension program reporting into a similar workflow and reporting format as Research projects is a “win” for NIFA.  </a:t>
            </a:r>
          </a:p>
          <a:p>
            <a:pPr lvl="1"/>
            <a:r>
              <a:rPr lang="en-US" dirty="0" smtClean="0"/>
              <a:t>For example, if a state only had 4 extension programs in their Annual Report last year and then re-created those same exact 4 programs </a:t>
            </a:r>
            <a:r>
              <a:rPr lang="en-US" u="sng" dirty="0" smtClean="0"/>
              <a:t>WITH NO ADDITIONAL “GRANULARITY”</a:t>
            </a:r>
            <a:r>
              <a:rPr lang="en-US" dirty="0" smtClean="0"/>
              <a:t> into a “REEport-like” format/workflow, that would still be a win!  We’d still be able to search and query extension program data to respond to important data requests the same way we do now for Research Projects in REEport. </a:t>
            </a:r>
          </a:p>
          <a:p>
            <a:pPr lvl="1"/>
            <a:r>
              <a:rPr lang="en-US" dirty="0" smtClean="0"/>
              <a:t>A huge reason we’d be able to do this would be because Extension programs would be classified in the same way, with KAs, SOIs, and FOS (which already has buy-in)</a:t>
            </a:r>
          </a:p>
          <a:p>
            <a:pPr marL="914400" lvl="2" indent="0">
              <a:buNone/>
            </a:pPr>
            <a:endParaRPr lang="en-US" dirty="0"/>
          </a:p>
        </p:txBody>
      </p:sp>
    </p:spTree>
    <p:extLst>
      <p:ext uri="{BB962C8B-B14F-4D97-AF65-F5344CB8AC3E}">
        <p14:creationId xmlns:p14="http://schemas.microsoft.com/office/powerpoint/2010/main" val="124374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focus areas mentioned in the “overview” level of reporting on the visual WOULD NOT be any where near as lengthy or burdensome as the “planned programs” currently in the POW system, so don’t think of them that way.  </a:t>
            </a:r>
            <a:endParaRPr lang="en-US" dirty="0"/>
          </a:p>
          <a:p>
            <a:pPr lvl="1"/>
            <a:r>
              <a:rPr lang="en-US" dirty="0" smtClean="0"/>
              <a:t>They would carry basic descriptions of what is attempting to be achieved in that area, the need for work to be done in that area, and what the expected impact is (perhaps with “situation” type statements of what’s going on  in a state and statistics/numbers to support those statements).</a:t>
            </a:r>
          </a:p>
          <a:p>
            <a:pPr lvl="1"/>
            <a:r>
              <a:rPr lang="en-US" dirty="0" smtClean="0"/>
              <a:t>There would be NO financial reporting or FTE reporting, as that would be taken care of at the detailed level.</a:t>
            </a:r>
          </a:p>
          <a:p>
            <a:pPr lvl="1"/>
            <a:r>
              <a:rPr lang="en-US" dirty="0" smtClean="0"/>
              <a:t>There would only be </a:t>
            </a:r>
            <a:r>
              <a:rPr lang="en-US" u="sng" dirty="0" smtClean="0"/>
              <a:t>HIGHLIGHTS</a:t>
            </a:r>
            <a:r>
              <a:rPr lang="en-US" dirty="0" smtClean="0"/>
              <a:t> of accomplishment reporting, not detailed lists of outputs, and outcome measures, and qualitative statements. </a:t>
            </a:r>
            <a:endParaRPr lang="en-US" dirty="0"/>
          </a:p>
        </p:txBody>
      </p:sp>
    </p:spTree>
    <p:extLst>
      <p:ext uri="{BB962C8B-B14F-4D97-AF65-F5344CB8AC3E}">
        <p14:creationId xmlns:p14="http://schemas.microsoft.com/office/powerpoint/2010/main" val="405719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NIFA is asking for “more granularity” but we also care that the data are accurate and don’t want to put processes in place that compromise the quality of the data.  Therefore, the future model should maintain some level of state’s discretion to determine how many Extension programs make sense for them. Some may have 5, some may have 50.  </a:t>
            </a:r>
            <a:endParaRPr lang="en-US" dirty="0"/>
          </a:p>
          <a:p>
            <a:pPr lvl="1"/>
            <a:r>
              <a:rPr lang="en-US" dirty="0" smtClean="0"/>
              <a:t>Although there won’t be any perfect “one size fits all” format for what an “Extension Program” looks like, we expect that the decided up on format will determine for a lot of states how many programs they want to enter into the system based on the data being asked for.</a:t>
            </a:r>
            <a:endParaRPr lang="en-US" dirty="0"/>
          </a:p>
        </p:txBody>
      </p:sp>
    </p:spTree>
    <p:extLst>
      <p:ext uri="{BB962C8B-B14F-4D97-AF65-F5344CB8AC3E}">
        <p14:creationId xmlns:p14="http://schemas.microsoft.com/office/powerpoint/2010/main" val="890589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The future model should not preclude the ability to demonstrate integration between Research and Extension</a:t>
            </a:r>
          </a:p>
          <a:p>
            <a:pPr lvl="1"/>
            <a:r>
              <a:rPr lang="en-US" dirty="0" smtClean="0"/>
              <a:t>Even though projects and program will be reported and tracked “separately” at the detailed reporting level, there should be a way to label them as integrated with each other.</a:t>
            </a:r>
          </a:p>
          <a:p>
            <a:pPr lvl="2"/>
            <a:r>
              <a:rPr lang="en-US" dirty="0" smtClean="0"/>
              <a:t>Should we go a step further and give the ability for to choose from a drop down with other project/program it’s integrated with?</a:t>
            </a:r>
            <a:endParaRPr lang="en-US" dirty="0"/>
          </a:p>
        </p:txBody>
      </p:sp>
    </p:spTree>
    <p:extLst>
      <p:ext uri="{BB962C8B-B14F-4D97-AF65-F5344CB8AC3E}">
        <p14:creationId xmlns:p14="http://schemas.microsoft.com/office/powerpoint/2010/main" val="4152137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1114</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 Redesign Project</vt:lpstr>
      <vt:lpstr>NIFA Data Collection Needs </vt:lpstr>
      <vt:lpstr>Visual to demonstrate the PROPOSED future reporting model: </vt:lpstr>
      <vt:lpstr>PowerPoint Presentation</vt:lpstr>
      <vt:lpstr>Considerations:</vt:lpstr>
      <vt:lpstr>Considerations:</vt:lpstr>
      <vt:lpstr>Considerations:</vt:lpstr>
      <vt:lpstr>Considerations:</vt:lpstr>
      <vt:lpstr>Considerations:</vt:lpstr>
      <vt:lpstr>Considerations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 Redesign Project</dc:title>
  <dc:creator>Sellers, Katelyn - NIFA</dc:creator>
  <cp:lastModifiedBy>Sellers, Katelyn - NIFA</cp:lastModifiedBy>
  <cp:revision>9</cp:revision>
  <dcterms:created xsi:type="dcterms:W3CDTF">2016-07-18T17:36:11Z</dcterms:created>
  <dcterms:modified xsi:type="dcterms:W3CDTF">2016-07-18T18:49:21Z</dcterms:modified>
</cp:coreProperties>
</file>